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Barlow Bold" panose="020B0604020202020204" charset="0"/>
      <p:regular r:id="rId12"/>
    </p:embeddedFont>
    <p:embeddedFont>
      <p:font typeface="Montserrat" panose="00000500000000000000" pitchFamily="2" charset="0"/>
      <p:regular r:id="rId13"/>
      <p:bold r:id="rId14"/>
    </p:embeddedFont>
    <p:embeddedFont>
      <p:font typeface="Tw Cen MT" panose="020B0602020104020603" pitchFamily="34"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610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18135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53" y="5147249"/>
            <a:ext cx="12437318" cy="973932"/>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21693" y="837913"/>
            <a:ext cx="11787038" cy="3856963"/>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29" y="6130474"/>
            <a:ext cx="12437342" cy="81896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80712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19"/>
            <a:ext cx="12437342" cy="4112694"/>
          </a:xfrm>
        </p:spPr>
        <p:txBody>
          <a:bodyPr anchor="ctr"/>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045785"/>
            <a:ext cx="12437342" cy="1903656"/>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88471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8"/>
            <a:ext cx="10502759" cy="713746"/>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29" y="5247356"/>
            <a:ext cx="12437342" cy="1705264"/>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201786" y="90499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4" name="TextBox 13"/>
          <p:cNvSpPr txBox="1"/>
          <p:nvPr/>
        </p:nvSpPr>
        <p:spPr>
          <a:xfrm>
            <a:off x="12669070" y="359229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547457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2566466"/>
            <a:ext cx="12437342" cy="3014202"/>
          </a:xfrm>
        </p:spPr>
        <p:txBody>
          <a:bodyPr anchor="b"/>
          <a:lstStyle>
            <a:lvl1pPr algn="ct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30" y="5594802"/>
            <a:ext cx="12437342"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407526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5" name="Title 1"/>
          <p:cNvSpPr>
            <a:spLocks noGrp="1"/>
          </p:cNvSpPr>
          <p:nvPr>
            <p:ph type="title"/>
          </p:nvPr>
        </p:nvSpPr>
        <p:spPr>
          <a:xfrm>
            <a:off x="1096529" y="731520"/>
            <a:ext cx="12437342" cy="192611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29" y="2840512"/>
            <a:ext cx="3958771"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29" y="3532027"/>
            <a:ext cx="395877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42868" y="2840512"/>
            <a:ext cx="3949825"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618" y="3532027"/>
            <a:ext cx="3964021"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7" y="2840512"/>
            <a:ext cx="3965914" cy="691514"/>
          </a:xfrm>
        </p:spPr>
        <p:txBody>
          <a:bodyPr anchor="b">
            <a:noAutofit/>
          </a:bodyPr>
          <a:lstStyle>
            <a:lvl1pPr marL="0" indent="0" algn="ctr">
              <a:lnSpc>
                <a:spcPct val="85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67957" y="3532027"/>
            <a:ext cx="3965914" cy="341741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93474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0" name="Title 1"/>
          <p:cNvSpPr>
            <a:spLocks noGrp="1"/>
          </p:cNvSpPr>
          <p:nvPr>
            <p:ph type="title"/>
          </p:nvPr>
        </p:nvSpPr>
        <p:spPr>
          <a:xfrm>
            <a:off x="1096529" y="732927"/>
            <a:ext cx="12437342" cy="192470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29" y="5045784"/>
            <a:ext cx="3955691"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096529" y="2840512"/>
            <a:ext cx="3955691" cy="18288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29" y="5737298"/>
            <a:ext cx="3955691" cy="121214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11" y="5045784"/>
            <a:ext cx="3962194"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29618" y="2840512"/>
            <a:ext cx="3964022"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37297"/>
            <a:ext cx="3964022" cy="1212143"/>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7958" y="5045784"/>
            <a:ext cx="3960817" cy="691514"/>
          </a:xfrm>
        </p:spPr>
        <p:txBody>
          <a:bodyPr anchor="b">
            <a:noAutofit/>
          </a:bodyPr>
          <a:lstStyle>
            <a:lvl1pPr marL="0" indent="0" algn="ctr">
              <a:lnSpc>
                <a:spcPct val="85000"/>
              </a:lnSpc>
              <a:buNone/>
              <a:defRPr sz="264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567957" y="2840512"/>
            <a:ext cx="3965914" cy="18288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808" y="5737294"/>
            <a:ext cx="3966064" cy="1212145"/>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176611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96530" y="2840512"/>
            <a:ext cx="12437342" cy="410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3379761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Vertical Title 1"/>
          <p:cNvSpPr>
            <a:spLocks noGrp="1"/>
          </p:cNvSpPr>
          <p:nvPr>
            <p:ph type="title" orient="vert"/>
          </p:nvPr>
        </p:nvSpPr>
        <p:spPr>
          <a:xfrm>
            <a:off x="10469880" y="731522"/>
            <a:ext cx="3063991" cy="621791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96530" y="731522"/>
            <a:ext cx="9190469" cy="62179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645163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75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34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9347345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50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989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802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7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7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9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994276"/>
            <a:ext cx="12422102" cy="3284183"/>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096529" y="4388949"/>
            <a:ext cx="12422102" cy="1641820"/>
          </a:xfrm>
        </p:spPr>
        <p:txBody>
          <a:bodyPr>
            <a:normAutofit/>
          </a:bodyPr>
          <a:lstStyle>
            <a:lvl1pPr marL="0" indent="0" algn="ctr">
              <a:buNone/>
              <a:defRPr sz="2400">
                <a:solidFill>
                  <a:schemeClr val="bg1">
                    <a:lumMod val="50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269095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612723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7406640" y="2840511"/>
            <a:ext cx="6126480"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635127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4" name="Title 1"/>
          <p:cNvSpPr>
            <a:spLocks noGrp="1"/>
          </p:cNvSpPr>
          <p:nvPr>
            <p:ph type="title"/>
          </p:nvPr>
        </p:nvSpPr>
        <p:spPr>
          <a:xfrm>
            <a:off x="1096531" y="742221"/>
            <a:ext cx="12437341" cy="19154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5594" y="2845222"/>
            <a:ext cx="5848169"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3"/>
          <p:cNvSpPr>
            <a:spLocks noGrp="1"/>
          </p:cNvSpPr>
          <p:nvPr>
            <p:ph sz="quarter" idx="13"/>
          </p:nvPr>
        </p:nvSpPr>
        <p:spPr>
          <a:xfrm>
            <a:off x="1096530" y="3661215"/>
            <a:ext cx="6127232"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75708" y="2845222"/>
            <a:ext cx="5858165" cy="815993"/>
          </a:xfrm>
        </p:spPr>
        <p:txBody>
          <a:bodyPr anchor="b">
            <a:noAutofit/>
          </a:bodyPr>
          <a:lstStyle>
            <a:lvl1pPr marL="0" indent="0">
              <a:lnSpc>
                <a:spcPct val="85000"/>
              </a:lnSpc>
              <a:buNone/>
              <a:defRPr sz="312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3" name="Content Placeholder 5"/>
          <p:cNvSpPr>
            <a:spLocks noGrp="1"/>
          </p:cNvSpPr>
          <p:nvPr>
            <p:ph sz="quarter" idx="14"/>
          </p:nvPr>
        </p:nvSpPr>
        <p:spPr>
          <a:xfrm>
            <a:off x="7406641" y="3661215"/>
            <a:ext cx="6126481" cy="3288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26861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588959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069830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30" y="731520"/>
            <a:ext cx="4722826" cy="2427902"/>
          </a:xfrm>
        </p:spPr>
        <p:txBody>
          <a:bodyPr anchor="b"/>
          <a:lstStyle>
            <a:lvl1pPr algn="ctr">
              <a:defRPr sz="3840"/>
            </a:lvl1pPr>
          </a:lstStyle>
          <a:p>
            <a:r>
              <a:rPr lang="en-US"/>
              <a:t>Click to edit Master title style</a:t>
            </a:r>
            <a:endParaRPr lang="en-US" dirty="0"/>
          </a:p>
        </p:txBody>
      </p:sp>
      <p:sp>
        <p:nvSpPr>
          <p:cNvPr id="10" name="Content Placeholder 2"/>
          <p:cNvSpPr>
            <a:spLocks noGrp="1"/>
          </p:cNvSpPr>
          <p:nvPr>
            <p:ph sz="quarter" idx="13"/>
          </p:nvPr>
        </p:nvSpPr>
        <p:spPr>
          <a:xfrm>
            <a:off x="6093675" y="731521"/>
            <a:ext cx="7440196" cy="6217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29" y="3159422"/>
            <a:ext cx="4722827" cy="3790018"/>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453444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1096529" y="731520"/>
            <a:ext cx="7121963" cy="2427905"/>
          </a:xfrm>
        </p:spPr>
        <p:txBody>
          <a:bodyPr anchor="b"/>
          <a:lstStyle>
            <a:lvl1pPr algn="ct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3" y="731521"/>
            <a:ext cx="3906430" cy="621792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159423"/>
            <a:ext cx="7121939" cy="3790016"/>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010222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7">
            <a:alphaModFix/>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096531" y="742221"/>
            <a:ext cx="12437341" cy="19154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30" y="2840512"/>
            <a:ext cx="12437342" cy="4108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4" y="7059931"/>
            <a:ext cx="3291840" cy="438150"/>
          </a:xfrm>
          <a:prstGeom prst="rect">
            <a:avLst/>
          </a:prstGeom>
        </p:spPr>
        <p:txBody>
          <a:bodyPr vert="horz" lIns="91440" tIns="45720" rIns="91440" bIns="45720" rtlCol="0" anchor="ctr"/>
          <a:lstStyle>
            <a:lvl1pPr algn="r">
              <a:defRPr sz="1200">
                <a:solidFill>
                  <a:schemeClr val="tx1"/>
                </a:solidFill>
              </a:defRPr>
            </a:lvl1pPr>
          </a:lstStyle>
          <a:p>
            <a:fld id="{48A87A34-81AB-432B-8DAE-1953F412C126}" type="datetimeFigureOut">
              <a:rPr lang="en-US" dirty="0"/>
              <a:pPr/>
              <a:t>10/6/2024</a:t>
            </a:fld>
            <a:endParaRPr lang="en-US" dirty="0"/>
          </a:p>
        </p:txBody>
      </p:sp>
      <p:sp>
        <p:nvSpPr>
          <p:cNvPr id="5" name="Footer Placeholder 4"/>
          <p:cNvSpPr>
            <a:spLocks noGrp="1"/>
          </p:cNvSpPr>
          <p:nvPr>
            <p:ph type="ftr" sz="quarter" idx="3"/>
          </p:nvPr>
        </p:nvSpPr>
        <p:spPr>
          <a:xfrm>
            <a:off x="1096530" y="7059931"/>
            <a:ext cx="8007464"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12616814" y="7059931"/>
            <a:ext cx="917058" cy="438150"/>
          </a:xfrm>
          <a:prstGeom prst="rect">
            <a:avLst/>
          </a:prstGeom>
        </p:spPr>
        <p:txBody>
          <a:bodyPr vert="horz" lIns="91440" tIns="45720" rIns="91440" bIns="45720" rtlCol="0" anchor="ctr"/>
          <a:lstStyle>
            <a:lvl1pPr algn="r">
              <a:defRPr sz="12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5101422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lvl1pPr algn="ctr" defTabSz="1097280" rtl="0" eaLnBrk="1" latinLnBrk="0" hangingPunct="1">
        <a:lnSpc>
          <a:spcPct val="90000"/>
        </a:lnSpc>
        <a:spcBef>
          <a:spcPct val="0"/>
        </a:spcBef>
        <a:buNone/>
        <a:defRPr sz="4320" kern="1200" cap="all" baseline="0">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tx1"/>
        </a:buClr>
        <a:buFont typeface="Arial" panose="020B0604020202020204" pitchFamily="34" charset="0"/>
        <a:buChar char="•"/>
        <a:defRPr sz="2160" kern="1200" cap="all"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tx1"/>
        </a:buClr>
        <a:buFont typeface="Arial" panose="020B0604020202020204" pitchFamily="34" charset="0"/>
        <a:buChar char="•"/>
        <a:defRPr sz="1920" kern="1200" cap="all" baseline="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tx1"/>
        </a:buClr>
        <a:buFont typeface="Arial" panose="020B0604020202020204" pitchFamily="34" charset="0"/>
        <a:buChar char="•"/>
        <a:defRPr sz="1680" kern="1200" cap="all"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23A3E-5A85-4DCC-EF64-150E061E33F3}"/>
              </a:ext>
            </a:extLst>
          </p:cNvPr>
          <p:cNvSpPr txBox="1"/>
          <p:nvPr/>
        </p:nvSpPr>
        <p:spPr>
          <a:xfrm>
            <a:off x="1571625" y="1962150"/>
            <a:ext cx="10563225" cy="4893647"/>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LUNGS CANCER PREDICTION USING MACHINE LEARNING</a:t>
            </a:r>
          </a:p>
          <a:p>
            <a:pPr algn="ctr"/>
            <a:endParaRPr lang="en-US" sz="54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BY</a:t>
            </a:r>
            <a:r>
              <a:rPr lang="en-US" sz="5400" dirty="0">
                <a:latin typeface="Times New Roman" panose="02020603050405020304" pitchFamily="18" charset="0"/>
                <a:cs typeface="Times New Roman" panose="02020603050405020304" pitchFamily="18" charset="0"/>
              </a:rPr>
              <a:t> </a:t>
            </a:r>
          </a:p>
          <a:p>
            <a:pPr algn="ctr"/>
            <a:r>
              <a:rPr lang="en-US" sz="3200" dirty="0">
                <a:latin typeface="Times New Roman" panose="02020603050405020304" pitchFamily="18" charset="0"/>
                <a:cs typeface="Times New Roman" panose="02020603050405020304" pitchFamily="18" charset="0"/>
              </a:rPr>
              <a:t>SAKSHAM GUPTA</a:t>
            </a:r>
          </a:p>
          <a:p>
            <a:pPr algn="ctr"/>
            <a:r>
              <a:rPr lang="en-US" sz="3200" dirty="0">
                <a:latin typeface="Times New Roman" panose="02020603050405020304" pitchFamily="18" charset="0"/>
                <a:cs typeface="Times New Roman" panose="02020603050405020304" pitchFamily="18" charset="0"/>
              </a:rPr>
              <a:t>VIKASH SHARMA</a:t>
            </a:r>
          </a:p>
          <a:p>
            <a:pPr algn="ctr"/>
            <a:r>
              <a:rPr lang="en-US" sz="3200" dirty="0">
                <a:latin typeface="Times New Roman" panose="02020603050405020304" pitchFamily="18" charset="0"/>
                <a:cs typeface="Times New Roman" panose="02020603050405020304" pitchFamily="18" charset="0"/>
              </a:rPr>
              <a:t>YASH RAJ</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634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80242"/>
            <a:ext cx="7627382" cy="3934301"/>
          </a:xfrm>
          <a:prstGeom prst="rect">
            <a:avLst/>
          </a:prstGeom>
          <a:noFill/>
          <a:ln/>
        </p:spPr>
        <p:txBody>
          <a:bodyPr wrap="square" lIns="0" tIns="0" rIns="0" bIns="0" rtlCol="0" anchor="t"/>
          <a:lstStyle/>
          <a:p>
            <a:pPr marL="0" indent="0">
              <a:lnSpc>
                <a:spcPts val="7700"/>
              </a:lnSpc>
              <a:buNone/>
            </a:pPr>
            <a:r>
              <a:rPr lang="en-US" sz="6150" b="1" dirty="0">
                <a:solidFill>
                  <a:srgbClr val="7068F4"/>
                </a:solidFill>
                <a:latin typeface="Barlow Bold" pitchFamily="34" charset="0"/>
                <a:ea typeface="Barlow Bold" pitchFamily="34" charset="-122"/>
                <a:cs typeface="Barlow Bold" pitchFamily="34" charset="-120"/>
              </a:rPr>
              <a:t>Lung Cancer Prediction: A Machine Learning Approach</a:t>
            </a:r>
            <a:endParaRPr lang="en-US" sz="6150" dirty="0"/>
          </a:p>
        </p:txBody>
      </p:sp>
      <p:sp>
        <p:nvSpPr>
          <p:cNvPr id="4" name="Text 1"/>
          <p:cNvSpPr/>
          <p:nvPr/>
        </p:nvSpPr>
        <p:spPr>
          <a:xfrm>
            <a:off x="758309" y="5239464"/>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Lung cancer is a serious health concern globally. This research explores the potential of machine learning to predict lung cancer, aiming to contribute to early detection and improve patient outcomes.</a:t>
            </a:r>
            <a:endParaRPr lang="en-US" sz="1700" dirty="0"/>
          </a:p>
        </p:txBody>
      </p:sp>
      <p:sp>
        <p:nvSpPr>
          <p:cNvPr id="7" name="Text 4"/>
          <p:cNvSpPr/>
          <p:nvPr/>
        </p:nvSpPr>
        <p:spPr>
          <a:xfrm>
            <a:off x="1213128" y="6870025"/>
            <a:ext cx="2547580" cy="379214"/>
          </a:xfrm>
          <a:prstGeom prst="rect">
            <a:avLst/>
          </a:prstGeom>
          <a:noFill/>
          <a:ln/>
        </p:spPr>
        <p:txBody>
          <a:bodyPr wrap="none" lIns="0" tIns="0" rIns="0" bIns="0" rtlCol="0" anchor="t"/>
          <a:lstStyle/>
          <a:p>
            <a:pPr marL="0" indent="0" algn="l">
              <a:lnSpc>
                <a:spcPts val="2950"/>
              </a:lnSpc>
              <a:buNone/>
            </a:pP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6635" y="677108"/>
            <a:ext cx="7750731" cy="1309211"/>
          </a:xfrm>
          <a:prstGeom prst="rect">
            <a:avLst/>
          </a:prstGeom>
          <a:noFill/>
          <a:ln/>
        </p:spPr>
        <p:txBody>
          <a:bodyPr wrap="square" lIns="0" tIns="0" rIns="0" bIns="0" rtlCol="0" anchor="t"/>
          <a:lstStyle/>
          <a:p>
            <a:pPr marL="0" indent="0">
              <a:lnSpc>
                <a:spcPts val="5150"/>
              </a:lnSpc>
              <a:buNone/>
            </a:pPr>
            <a:r>
              <a:rPr lang="en-US" sz="4100" b="1" dirty="0">
                <a:solidFill>
                  <a:srgbClr val="7068F4"/>
                </a:solidFill>
                <a:latin typeface="Barlow Bold" pitchFamily="34" charset="0"/>
                <a:ea typeface="Barlow Bold" pitchFamily="34" charset="-122"/>
                <a:cs typeface="Barlow Bold" pitchFamily="34" charset="-120"/>
              </a:rPr>
              <a:t>Introduction to Lung Cancer and its Impact</a:t>
            </a:r>
            <a:endParaRPr lang="en-US" sz="4100" dirty="0"/>
          </a:p>
        </p:txBody>
      </p:sp>
      <p:sp>
        <p:nvSpPr>
          <p:cNvPr id="4" name="Text 1"/>
          <p:cNvSpPr/>
          <p:nvPr/>
        </p:nvSpPr>
        <p:spPr>
          <a:xfrm>
            <a:off x="696635" y="2284809"/>
            <a:ext cx="7750731" cy="955477"/>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Montserrat" pitchFamily="34" charset="0"/>
                <a:ea typeface="Montserrat" pitchFamily="34" charset="-122"/>
                <a:cs typeface="Montserrat" pitchFamily="34" charset="-120"/>
              </a:rPr>
              <a:t>Lung cancer is a leading cause of cancer-related deaths worldwide. It arises from abnormal cell growth in the lungs, often linked to smoking and environmental factors. Early detection is crucial for effective treatment.</a:t>
            </a:r>
            <a:endParaRPr lang="en-US" sz="1550" dirty="0"/>
          </a:p>
        </p:txBody>
      </p:sp>
      <p:sp>
        <p:nvSpPr>
          <p:cNvPr id="5" name="Shape 2"/>
          <p:cNvSpPr/>
          <p:nvPr/>
        </p:nvSpPr>
        <p:spPr>
          <a:xfrm>
            <a:off x="696635" y="3687961"/>
            <a:ext cx="447794" cy="447794"/>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6" name="Text 3"/>
          <p:cNvSpPr/>
          <p:nvPr/>
        </p:nvSpPr>
        <p:spPr>
          <a:xfrm>
            <a:off x="864870" y="3754636"/>
            <a:ext cx="111323" cy="314325"/>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1</a:t>
            </a:r>
            <a:endParaRPr lang="en-US" sz="2450" dirty="0"/>
          </a:p>
        </p:txBody>
      </p:sp>
      <p:sp>
        <p:nvSpPr>
          <p:cNvPr id="7" name="Text 4"/>
          <p:cNvSpPr/>
          <p:nvPr/>
        </p:nvSpPr>
        <p:spPr>
          <a:xfrm>
            <a:off x="1343382" y="3687961"/>
            <a:ext cx="2619018" cy="327422"/>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Barlow Bold" pitchFamily="34" charset="0"/>
                <a:ea typeface="Barlow Bold" pitchFamily="34" charset="-122"/>
                <a:cs typeface="Barlow Bold" pitchFamily="34" charset="-120"/>
              </a:rPr>
              <a:t>Types of Lung Cancer</a:t>
            </a:r>
            <a:endParaRPr lang="en-US" sz="2050" dirty="0"/>
          </a:p>
        </p:txBody>
      </p:sp>
      <p:sp>
        <p:nvSpPr>
          <p:cNvPr id="8" name="Text 5"/>
          <p:cNvSpPr/>
          <p:nvPr/>
        </p:nvSpPr>
        <p:spPr>
          <a:xfrm>
            <a:off x="1343382" y="4134803"/>
            <a:ext cx="3129201" cy="1592461"/>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Montserrat" pitchFamily="34" charset="0"/>
                <a:ea typeface="Montserrat" pitchFamily="34" charset="-122"/>
                <a:cs typeface="Montserrat" pitchFamily="34" charset="-120"/>
              </a:rPr>
              <a:t>Lung cancer can be broadly classified into two major types: small cell lung cancer (SCLC) and non-small cell lung cancer (NSCLC).</a:t>
            </a:r>
            <a:endParaRPr lang="en-US" sz="1550" dirty="0"/>
          </a:p>
        </p:txBody>
      </p:sp>
      <p:sp>
        <p:nvSpPr>
          <p:cNvPr id="9" name="Shape 6"/>
          <p:cNvSpPr/>
          <p:nvPr/>
        </p:nvSpPr>
        <p:spPr>
          <a:xfrm>
            <a:off x="4671536" y="3687961"/>
            <a:ext cx="447794" cy="447794"/>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10" name="Text 7"/>
          <p:cNvSpPr/>
          <p:nvPr/>
        </p:nvSpPr>
        <p:spPr>
          <a:xfrm>
            <a:off x="4807387" y="3754636"/>
            <a:ext cx="175974" cy="314325"/>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2</a:t>
            </a:r>
            <a:endParaRPr lang="en-US" sz="2450" dirty="0"/>
          </a:p>
        </p:txBody>
      </p:sp>
      <p:sp>
        <p:nvSpPr>
          <p:cNvPr id="11" name="Text 8"/>
          <p:cNvSpPr/>
          <p:nvPr/>
        </p:nvSpPr>
        <p:spPr>
          <a:xfrm>
            <a:off x="5318284" y="3687961"/>
            <a:ext cx="2619018" cy="327422"/>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Barlow Bold" pitchFamily="34" charset="0"/>
                <a:ea typeface="Barlow Bold" pitchFamily="34" charset="-122"/>
                <a:cs typeface="Barlow Bold" pitchFamily="34" charset="-120"/>
              </a:rPr>
              <a:t>Symptoms</a:t>
            </a:r>
            <a:endParaRPr lang="en-US" sz="2050" dirty="0"/>
          </a:p>
        </p:txBody>
      </p:sp>
      <p:sp>
        <p:nvSpPr>
          <p:cNvPr id="12" name="Text 9"/>
          <p:cNvSpPr/>
          <p:nvPr/>
        </p:nvSpPr>
        <p:spPr>
          <a:xfrm>
            <a:off x="5318284" y="4134803"/>
            <a:ext cx="3129201" cy="955477"/>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Montserrat" pitchFamily="34" charset="0"/>
                <a:ea typeface="Montserrat" pitchFamily="34" charset="-122"/>
                <a:cs typeface="Montserrat" pitchFamily="34" charset="-120"/>
              </a:rPr>
              <a:t>Common symptoms include coughing, shortness of breath, chest pain, and weight loss.</a:t>
            </a:r>
            <a:endParaRPr lang="en-US" sz="1550" dirty="0"/>
          </a:p>
        </p:txBody>
      </p:sp>
      <p:sp>
        <p:nvSpPr>
          <p:cNvPr id="13" name="Shape 10"/>
          <p:cNvSpPr/>
          <p:nvPr/>
        </p:nvSpPr>
        <p:spPr>
          <a:xfrm>
            <a:off x="696635" y="6150054"/>
            <a:ext cx="447794" cy="447794"/>
          </a:xfrm>
          <a:prstGeom prst="roundRect">
            <a:avLst>
              <a:gd name="adj" fmla="val 40006"/>
            </a:avLst>
          </a:prstGeom>
          <a:solidFill>
            <a:srgbClr val="EEEFF5"/>
          </a:solidFill>
          <a:ln/>
          <a:effectLst>
            <a:outerShdw blurRad="49530" dist="24130" dir="13500000" algn="bl" rotWithShape="0">
              <a:srgbClr val="FFFFFF">
                <a:alpha val="70000"/>
              </a:srgbClr>
            </a:outerShdw>
          </a:effectLst>
        </p:spPr>
      </p:sp>
      <p:sp>
        <p:nvSpPr>
          <p:cNvPr id="14" name="Text 11"/>
          <p:cNvSpPr/>
          <p:nvPr/>
        </p:nvSpPr>
        <p:spPr>
          <a:xfrm>
            <a:off x="835581" y="6216729"/>
            <a:ext cx="169783" cy="314325"/>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Barlow Bold" pitchFamily="34" charset="0"/>
                <a:ea typeface="Barlow Bold" pitchFamily="34" charset="-122"/>
                <a:cs typeface="Barlow Bold" pitchFamily="34" charset="-120"/>
              </a:rPr>
              <a:t>3</a:t>
            </a:r>
            <a:endParaRPr lang="en-US" sz="2450" dirty="0"/>
          </a:p>
        </p:txBody>
      </p:sp>
      <p:sp>
        <p:nvSpPr>
          <p:cNvPr id="15" name="Text 12"/>
          <p:cNvSpPr/>
          <p:nvPr/>
        </p:nvSpPr>
        <p:spPr>
          <a:xfrm>
            <a:off x="1343382" y="6150054"/>
            <a:ext cx="2619018" cy="327422"/>
          </a:xfrm>
          <a:prstGeom prst="rect">
            <a:avLst/>
          </a:prstGeom>
          <a:noFill/>
          <a:ln/>
        </p:spPr>
        <p:txBody>
          <a:bodyPr wrap="none" lIns="0" tIns="0" rIns="0" bIns="0" rtlCol="0" anchor="t"/>
          <a:lstStyle/>
          <a:p>
            <a:pPr marL="0" indent="0">
              <a:lnSpc>
                <a:spcPts val="2550"/>
              </a:lnSpc>
              <a:buNone/>
            </a:pPr>
            <a:r>
              <a:rPr lang="en-US" sz="2050" b="1" dirty="0">
                <a:solidFill>
                  <a:srgbClr val="272525"/>
                </a:solidFill>
                <a:latin typeface="Barlow Bold" pitchFamily="34" charset="0"/>
                <a:ea typeface="Barlow Bold" pitchFamily="34" charset="-122"/>
                <a:cs typeface="Barlow Bold" pitchFamily="34" charset="-120"/>
              </a:rPr>
              <a:t>Impact</a:t>
            </a:r>
            <a:endParaRPr lang="en-US" sz="2050" dirty="0"/>
          </a:p>
        </p:txBody>
      </p:sp>
      <p:sp>
        <p:nvSpPr>
          <p:cNvPr id="16" name="Text 13"/>
          <p:cNvSpPr/>
          <p:nvPr/>
        </p:nvSpPr>
        <p:spPr>
          <a:xfrm>
            <a:off x="1343382" y="6596896"/>
            <a:ext cx="7103983" cy="955477"/>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Montserrat" pitchFamily="34" charset="0"/>
                <a:ea typeface="Montserrat" pitchFamily="34" charset="-122"/>
                <a:cs typeface="Montserrat" pitchFamily="34" charset="-120"/>
              </a:rPr>
              <a:t>Lung cancer has a significant impact on individuals and healthcare systems, leading to reduced quality of life and increased healthcare costs.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6336"/>
          </a:xfrm>
          <a:prstGeom prst="rect">
            <a:avLst/>
          </a:prstGeom>
        </p:spPr>
      </p:pic>
      <p:sp>
        <p:nvSpPr>
          <p:cNvPr id="3" name="Text 0"/>
          <p:cNvSpPr/>
          <p:nvPr/>
        </p:nvSpPr>
        <p:spPr>
          <a:xfrm>
            <a:off x="592574" y="2582466"/>
            <a:ext cx="9379863" cy="556855"/>
          </a:xfrm>
          <a:prstGeom prst="rect">
            <a:avLst/>
          </a:prstGeom>
          <a:noFill/>
          <a:ln/>
        </p:spPr>
        <p:txBody>
          <a:bodyPr wrap="none" lIns="0" tIns="0" rIns="0" bIns="0" rtlCol="0" anchor="t"/>
          <a:lstStyle/>
          <a:p>
            <a:pPr marL="0" indent="0">
              <a:lnSpc>
                <a:spcPts val="4350"/>
              </a:lnSpc>
              <a:buNone/>
            </a:pPr>
            <a:r>
              <a:rPr lang="en-US" sz="3500" b="1" dirty="0">
                <a:solidFill>
                  <a:srgbClr val="7068F4"/>
                </a:solidFill>
                <a:latin typeface="Barlow Bold" pitchFamily="34" charset="0"/>
                <a:ea typeface="Barlow Bold" pitchFamily="34" charset="-122"/>
                <a:cs typeface="Barlow Bold" pitchFamily="34" charset="-120"/>
              </a:rPr>
              <a:t>Data Acquisition and Preprocessing Techniques</a:t>
            </a:r>
            <a:endParaRPr lang="en-US" sz="3500" dirty="0"/>
          </a:p>
        </p:txBody>
      </p:sp>
      <p:sp>
        <p:nvSpPr>
          <p:cNvPr id="4" name="Text 1"/>
          <p:cNvSpPr/>
          <p:nvPr/>
        </p:nvSpPr>
        <p:spPr>
          <a:xfrm>
            <a:off x="592574" y="3393281"/>
            <a:ext cx="13445252" cy="541734"/>
          </a:xfrm>
          <a:prstGeom prst="rect">
            <a:avLst/>
          </a:prstGeom>
          <a:noFill/>
          <a:ln/>
        </p:spPr>
        <p:txBody>
          <a:bodyPr wrap="square" lIns="0" tIns="0" rIns="0" bIns="0" rtlCol="0" anchor="t"/>
          <a:lstStyle/>
          <a:p>
            <a:pPr marL="0" indent="0">
              <a:lnSpc>
                <a:spcPts val="2100"/>
              </a:lnSpc>
              <a:buNone/>
            </a:pPr>
            <a:r>
              <a:rPr lang="en-US" sz="1300" dirty="0">
                <a:solidFill>
                  <a:srgbClr val="272525"/>
                </a:solidFill>
                <a:latin typeface="Montserrat" pitchFamily="34" charset="0"/>
                <a:ea typeface="Montserrat" pitchFamily="34" charset="-122"/>
                <a:cs typeface="Montserrat" pitchFamily="34" charset="-120"/>
              </a:rPr>
              <a:t>This research utilizes a comprehensive dataset, including patient demographics, medical history, and imaging data, to train and evaluate machine learning models.</a:t>
            </a:r>
            <a:endParaRPr lang="en-US" sz="1300" dirty="0"/>
          </a:p>
        </p:txBody>
      </p:sp>
      <p:sp>
        <p:nvSpPr>
          <p:cNvPr id="5" name="Shape 2"/>
          <p:cNvSpPr/>
          <p:nvPr/>
        </p:nvSpPr>
        <p:spPr>
          <a:xfrm>
            <a:off x="592574" y="6079808"/>
            <a:ext cx="13445252" cy="22860"/>
          </a:xfrm>
          <a:prstGeom prst="roundRect">
            <a:avLst>
              <a:gd name="adj" fmla="val 666576"/>
            </a:avLst>
          </a:prstGeom>
          <a:solidFill>
            <a:srgbClr val="C1C3D0"/>
          </a:solidFill>
          <a:ln/>
        </p:spPr>
      </p:sp>
      <p:sp>
        <p:nvSpPr>
          <p:cNvPr id="6" name="Shape 3"/>
          <p:cNvSpPr/>
          <p:nvPr/>
        </p:nvSpPr>
        <p:spPr>
          <a:xfrm>
            <a:off x="3900011" y="5487293"/>
            <a:ext cx="22860" cy="592574"/>
          </a:xfrm>
          <a:prstGeom prst="roundRect">
            <a:avLst>
              <a:gd name="adj" fmla="val 666576"/>
            </a:avLst>
          </a:prstGeom>
          <a:solidFill>
            <a:srgbClr val="C1C3D0"/>
          </a:solidFill>
          <a:ln/>
        </p:spPr>
      </p:sp>
      <p:sp>
        <p:nvSpPr>
          <p:cNvPr id="7" name="Shape 4"/>
          <p:cNvSpPr/>
          <p:nvPr/>
        </p:nvSpPr>
        <p:spPr>
          <a:xfrm>
            <a:off x="3721060" y="5889367"/>
            <a:ext cx="380881" cy="380881"/>
          </a:xfrm>
          <a:prstGeom prst="roundRect">
            <a:avLst>
              <a:gd name="adj" fmla="val 40007"/>
            </a:avLst>
          </a:prstGeom>
          <a:solidFill>
            <a:srgbClr val="EEEFF5"/>
          </a:solidFill>
          <a:ln/>
          <a:effectLst>
            <a:outerShdw blurRad="41910" dist="20320" dir="13500000" algn="bl" rotWithShape="0">
              <a:srgbClr val="FFFFFF">
                <a:alpha val="70000"/>
              </a:srgbClr>
            </a:outerShdw>
          </a:effectLst>
        </p:spPr>
      </p:sp>
      <p:sp>
        <p:nvSpPr>
          <p:cNvPr id="8" name="Text 5"/>
          <p:cNvSpPr/>
          <p:nvPr/>
        </p:nvSpPr>
        <p:spPr>
          <a:xfrm>
            <a:off x="3864173" y="5946160"/>
            <a:ext cx="94655" cy="267295"/>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1</a:t>
            </a:r>
            <a:endParaRPr lang="en-US" sz="2100" dirty="0"/>
          </a:p>
        </p:txBody>
      </p:sp>
      <p:sp>
        <p:nvSpPr>
          <p:cNvPr id="9" name="Text 6"/>
          <p:cNvSpPr/>
          <p:nvPr/>
        </p:nvSpPr>
        <p:spPr>
          <a:xfrm>
            <a:off x="2797731" y="4396264"/>
            <a:ext cx="2227659" cy="278368"/>
          </a:xfrm>
          <a:prstGeom prst="rect">
            <a:avLst/>
          </a:prstGeom>
          <a:noFill/>
          <a:ln/>
        </p:spPr>
        <p:txBody>
          <a:bodyPr wrap="none" lIns="0" tIns="0" rIns="0" bIns="0" rtlCol="0" anchor="t"/>
          <a:lstStyle/>
          <a:p>
            <a:pPr marL="0" indent="0" algn="ctr">
              <a:lnSpc>
                <a:spcPts val="2150"/>
              </a:lnSpc>
              <a:buNone/>
            </a:pPr>
            <a:r>
              <a:rPr lang="en-US" sz="1750" b="1" dirty="0">
                <a:solidFill>
                  <a:srgbClr val="272525"/>
                </a:solidFill>
                <a:latin typeface="Barlow Bold" pitchFamily="34" charset="0"/>
                <a:ea typeface="Barlow Bold" pitchFamily="34" charset="-122"/>
                <a:cs typeface="Barlow Bold" pitchFamily="34" charset="-120"/>
              </a:rPr>
              <a:t>Data Collection</a:t>
            </a:r>
            <a:endParaRPr lang="en-US" sz="1750" dirty="0"/>
          </a:p>
        </p:txBody>
      </p:sp>
      <p:sp>
        <p:nvSpPr>
          <p:cNvPr id="10" name="Text 7"/>
          <p:cNvSpPr/>
          <p:nvPr/>
        </p:nvSpPr>
        <p:spPr>
          <a:xfrm>
            <a:off x="761881" y="4776192"/>
            <a:ext cx="6299359" cy="541734"/>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Montserrat" pitchFamily="34" charset="0"/>
                <a:ea typeface="Montserrat" pitchFamily="34" charset="-122"/>
                <a:cs typeface="Montserrat" pitchFamily="34" charset="-120"/>
              </a:rPr>
              <a:t>The dataset is collected from various sources, including hospitals, medical institutions, and public databases.</a:t>
            </a:r>
            <a:endParaRPr lang="en-US" sz="1300" dirty="0"/>
          </a:p>
        </p:txBody>
      </p:sp>
      <p:sp>
        <p:nvSpPr>
          <p:cNvPr id="11" name="Shape 8"/>
          <p:cNvSpPr/>
          <p:nvPr/>
        </p:nvSpPr>
        <p:spPr>
          <a:xfrm>
            <a:off x="7303651" y="6079748"/>
            <a:ext cx="22860" cy="592574"/>
          </a:xfrm>
          <a:prstGeom prst="roundRect">
            <a:avLst>
              <a:gd name="adj" fmla="val 666576"/>
            </a:avLst>
          </a:prstGeom>
          <a:solidFill>
            <a:srgbClr val="C1C3D0"/>
          </a:solidFill>
          <a:ln/>
        </p:spPr>
      </p:sp>
      <p:sp>
        <p:nvSpPr>
          <p:cNvPr id="12" name="Shape 9"/>
          <p:cNvSpPr/>
          <p:nvPr/>
        </p:nvSpPr>
        <p:spPr>
          <a:xfrm>
            <a:off x="7124700" y="5889367"/>
            <a:ext cx="380881" cy="380881"/>
          </a:xfrm>
          <a:prstGeom prst="roundRect">
            <a:avLst>
              <a:gd name="adj" fmla="val 40007"/>
            </a:avLst>
          </a:prstGeom>
          <a:solidFill>
            <a:srgbClr val="EEEFF5"/>
          </a:solidFill>
          <a:ln/>
          <a:effectLst>
            <a:outerShdw blurRad="41910" dist="20320" dir="13500000" algn="bl" rotWithShape="0">
              <a:srgbClr val="FFFFFF">
                <a:alpha val="70000"/>
              </a:srgbClr>
            </a:outerShdw>
          </a:effectLst>
        </p:spPr>
      </p:sp>
      <p:sp>
        <p:nvSpPr>
          <p:cNvPr id="13" name="Text 10"/>
          <p:cNvSpPr/>
          <p:nvPr/>
        </p:nvSpPr>
        <p:spPr>
          <a:xfrm>
            <a:off x="7240191" y="5946160"/>
            <a:ext cx="149781" cy="267295"/>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2</a:t>
            </a:r>
            <a:endParaRPr lang="en-US" sz="2100" dirty="0"/>
          </a:p>
        </p:txBody>
      </p:sp>
      <p:sp>
        <p:nvSpPr>
          <p:cNvPr id="14" name="Text 11"/>
          <p:cNvSpPr/>
          <p:nvPr/>
        </p:nvSpPr>
        <p:spPr>
          <a:xfrm>
            <a:off x="6201370" y="6841688"/>
            <a:ext cx="2227659" cy="278368"/>
          </a:xfrm>
          <a:prstGeom prst="rect">
            <a:avLst/>
          </a:prstGeom>
          <a:noFill/>
          <a:ln/>
        </p:spPr>
        <p:txBody>
          <a:bodyPr wrap="none" lIns="0" tIns="0" rIns="0" bIns="0" rtlCol="0" anchor="t"/>
          <a:lstStyle/>
          <a:p>
            <a:pPr marL="0" indent="0" algn="ctr">
              <a:lnSpc>
                <a:spcPts val="2150"/>
              </a:lnSpc>
              <a:buNone/>
            </a:pPr>
            <a:r>
              <a:rPr lang="en-US" sz="1750" b="1" dirty="0">
                <a:solidFill>
                  <a:srgbClr val="272525"/>
                </a:solidFill>
                <a:latin typeface="Barlow Bold" pitchFamily="34" charset="0"/>
                <a:ea typeface="Barlow Bold" pitchFamily="34" charset="-122"/>
                <a:cs typeface="Barlow Bold" pitchFamily="34" charset="-120"/>
              </a:rPr>
              <a:t>Data Cleaning</a:t>
            </a:r>
            <a:endParaRPr lang="en-US" sz="1750" dirty="0"/>
          </a:p>
        </p:txBody>
      </p:sp>
      <p:sp>
        <p:nvSpPr>
          <p:cNvPr id="15" name="Text 12"/>
          <p:cNvSpPr/>
          <p:nvPr/>
        </p:nvSpPr>
        <p:spPr>
          <a:xfrm>
            <a:off x="4165521" y="7221617"/>
            <a:ext cx="6299359" cy="541734"/>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Montserrat" pitchFamily="34" charset="0"/>
                <a:ea typeface="Montserrat" pitchFamily="34" charset="-122"/>
                <a:cs typeface="Montserrat" pitchFamily="34" charset="-120"/>
              </a:rPr>
              <a:t>The collected data undergoes rigorous cleaning to handle missing values, inconsistencies, and outliers, ensuring data quality.</a:t>
            </a:r>
            <a:endParaRPr lang="en-US" sz="1300" dirty="0"/>
          </a:p>
        </p:txBody>
      </p:sp>
      <p:sp>
        <p:nvSpPr>
          <p:cNvPr id="16" name="Shape 13"/>
          <p:cNvSpPr/>
          <p:nvPr/>
        </p:nvSpPr>
        <p:spPr>
          <a:xfrm>
            <a:off x="10707291" y="5487293"/>
            <a:ext cx="22860" cy="592574"/>
          </a:xfrm>
          <a:prstGeom prst="roundRect">
            <a:avLst>
              <a:gd name="adj" fmla="val 666576"/>
            </a:avLst>
          </a:prstGeom>
          <a:solidFill>
            <a:srgbClr val="C1C3D0"/>
          </a:solidFill>
          <a:ln/>
        </p:spPr>
      </p:sp>
      <p:sp>
        <p:nvSpPr>
          <p:cNvPr id="17" name="Shape 14"/>
          <p:cNvSpPr/>
          <p:nvPr/>
        </p:nvSpPr>
        <p:spPr>
          <a:xfrm>
            <a:off x="10528340" y="5889367"/>
            <a:ext cx="380881" cy="380881"/>
          </a:xfrm>
          <a:prstGeom prst="roundRect">
            <a:avLst>
              <a:gd name="adj" fmla="val 40007"/>
            </a:avLst>
          </a:prstGeom>
          <a:solidFill>
            <a:srgbClr val="EEEFF5"/>
          </a:solidFill>
          <a:ln/>
          <a:effectLst>
            <a:outerShdw blurRad="41910" dist="20320" dir="13500000" algn="bl" rotWithShape="0">
              <a:srgbClr val="FFFFFF">
                <a:alpha val="70000"/>
              </a:srgbClr>
            </a:outerShdw>
          </a:effectLst>
        </p:spPr>
      </p:sp>
      <p:sp>
        <p:nvSpPr>
          <p:cNvPr id="18" name="Text 15"/>
          <p:cNvSpPr/>
          <p:nvPr/>
        </p:nvSpPr>
        <p:spPr>
          <a:xfrm>
            <a:off x="10646569" y="5946160"/>
            <a:ext cx="144423" cy="267295"/>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Barlow Bold" pitchFamily="34" charset="0"/>
                <a:ea typeface="Barlow Bold" pitchFamily="34" charset="-122"/>
                <a:cs typeface="Barlow Bold" pitchFamily="34" charset="-120"/>
              </a:rPr>
              <a:t>3</a:t>
            </a:r>
            <a:endParaRPr lang="en-US" sz="2100" dirty="0"/>
          </a:p>
        </p:txBody>
      </p:sp>
      <p:sp>
        <p:nvSpPr>
          <p:cNvPr id="19" name="Text 16"/>
          <p:cNvSpPr/>
          <p:nvPr/>
        </p:nvSpPr>
        <p:spPr>
          <a:xfrm>
            <a:off x="9605010" y="4125397"/>
            <a:ext cx="2227659" cy="278368"/>
          </a:xfrm>
          <a:prstGeom prst="rect">
            <a:avLst/>
          </a:prstGeom>
          <a:noFill/>
          <a:ln/>
        </p:spPr>
        <p:txBody>
          <a:bodyPr wrap="none" lIns="0" tIns="0" rIns="0" bIns="0" rtlCol="0" anchor="t"/>
          <a:lstStyle/>
          <a:p>
            <a:pPr marL="0" indent="0" algn="ctr">
              <a:lnSpc>
                <a:spcPts val="2150"/>
              </a:lnSpc>
              <a:buNone/>
            </a:pPr>
            <a:r>
              <a:rPr lang="en-US" sz="1750" b="1" dirty="0">
                <a:solidFill>
                  <a:srgbClr val="272525"/>
                </a:solidFill>
                <a:latin typeface="Barlow Bold" pitchFamily="34" charset="0"/>
                <a:ea typeface="Barlow Bold" pitchFamily="34" charset="-122"/>
                <a:cs typeface="Barlow Bold" pitchFamily="34" charset="-120"/>
              </a:rPr>
              <a:t>Data Transformation</a:t>
            </a:r>
            <a:endParaRPr lang="en-US" sz="1750" dirty="0"/>
          </a:p>
        </p:txBody>
      </p:sp>
      <p:sp>
        <p:nvSpPr>
          <p:cNvPr id="20" name="Text 17"/>
          <p:cNvSpPr/>
          <p:nvPr/>
        </p:nvSpPr>
        <p:spPr>
          <a:xfrm>
            <a:off x="7569160" y="4505325"/>
            <a:ext cx="6299359" cy="812602"/>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Montserrat" pitchFamily="34" charset="0"/>
                <a:ea typeface="Montserrat" pitchFamily="34" charset="-122"/>
                <a:cs typeface="Montserrat" pitchFamily="34" charset="-120"/>
              </a:rPr>
              <a:t>The cleaned data is transformed into a suitable format for machine learning models, including feature scaling and encoding categorical variables.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060972"/>
            <a:ext cx="12239982"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Feature Engineering and Selection for Prediction</a:t>
            </a:r>
            <a:endParaRPr lang="en-US" sz="4450" dirty="0"/>
          </a:p>
        </p:txBody>
      </p:sp>
      <p:sp>
        <p:nvSpPr>
          <p:cNvPr id="3" name="Text 1"/>
          <p:cNvSpPr/>
          <p:nvPr/>
        </p:nvSpPr>
        <p:spPr>
          <a:xfrm>
            <a:off x="758309" y="3206948"/>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Feature engineering plays a crucial role in enhancing the predictive power of machine learning models. This involves extracting relevant information from raw data.</a:t>
            </a:r>
            <a:endParaRPr lang="en-US" sz="1700" dirty="0"/>
          </a:p>
        </p:txBody>
      </p:sp>
      <p:sp>
        <p:nvSpPr>
          <p:cNvPr id="4" name="Text 2"/>
          <p:cNvSpPr/>
          <p:nvPr/>
        </p:nvSpPr>
        <p:spPr>
          <a:xfrm>
            <a:off x="758309" y="436066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Feature Engineering</a:t>
            </a:r>
            <a:endParaRPr lang="en-US" sz="2200" dirty="0"/>
          </a:p>
        </p:txBody>
      </p:sp>
      <p:sp>
        <p:nvSpPr>
          <p:cNvPr id="5" name="Text 3"/>
          <p:cNvSpPr/>
          <p:nvPr/>
        </p:nvSpPr>
        <p:spPr>
          <a:xfrm>
            <a:off x="758309" y="4933474"/>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Creating new features by combining existing ones or using domain knowledge to represent complex relationships in the data.</a:t>
            </a:r>
            <a:endParaRPr lang="en-US" sz="1700" dirty="0"/>
          </a:p>
        </p:txBody>
      </p:sp>
      <p:sp>
        <p:nvSpPr>
          <p:cNvPr id="6" name="Text 4"/>
          <p:cNvSpPr/>
          <p:nvPr/>
        </p:nvSpPr>
        <p:spPr>
          <a:xfrm>
            <a:off x="7587139" y="436066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Feature Selection</a:t>
            </a:r>
            <a:endParaRPr lang="en-US" sz="2200" dirty="0"/>
          </a:p>
        </p:txBody>
      </p:sp>
      <p:sp>
        <p:nvSpPr>
          <p:cNvPr id="7" name="Text 5"/>
          <p:cNvSpPr/>
          <p:nvPr/>
        </p:nvSpPr>
        <p:spPr>
          <a:xfrm>
            <a:off x="7587139" y="4933474"/>
            <a:ext cx="629257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Identifying the most informative features that contribute to model performance and eliminating irrelevant features.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4343"/>
          </a:xfrm>
          <a:prstGeom prst="rect">
            <a:avLst/>
          </a:prstGeom>
        </p:spPr>
      </p:pic>
      <p:sp>
        <p:nvSpPr>
          <p:cNvPr id="3" name="Text 0"/>
          <p:cNvSpPr/>
          <p:nvPr/>
        </p:nvSpPr>
        <p:spPr>
          <a:xfrm>
            <a:off x="661987" y="2884408"/>
            <a:ext cx="11373564" cy="622221"/>
          </a:xfrm>
          <a:prstGeom prst="rect">
            <a:avLst/>
          </a:prstGeom>
          <a:noFill/>
          <a:ln/>
        </p:spPr>
        <p:txBody>
          <a:bodyPr wrap="none" lIns="0" tIns="0" rIns="0" bIns="0" rtlCol="0" anchor="t"/>
          <a:lstStyle/>
          <a:p>
            <a:pPr marL="0" indent="0">
              <a:lnSpc>
                <a:spcPts val="4850"/>
              </a:lnSpc>
              <a:buNone/>
            </a:pPr>
            <a:r>
              <a:rPr lang="en-US" sz="3900" b="1" dirty="0">
                <a:solidFill>
                  <a:srgbClr val="7068F4"/>
                </a:solidFill>
                <a:latin typeface="Barlow Bold" pitchFamily="34" charset="0"/>
                <a:ea typeface="Barlow Bold" pitchFamily="34" charset="-122"/>
                <a:cs typeface="Barlow Bold" pitchFamily="34" charset="-120"/>
              </a:rPr>
              <a:t>Model Development and Selection: Algorithms Used</a:t>
            </a:r>
            <a:endParaRPr lang="en-US" sz="3900" dirty="0"/>
          </a:p>
        </p:txBody>
      </p:sp>
      <p:sp>
        <p:nvSpPr>
          <p:cNvPr id="4" name="Text 1"/>
          <p:cNvSpPr/>
          <p:nvPr/>
        </p:nvSpPr>
        <p:spPr>
          <a:xfrm>
            <a:off x="661987" y="3790236"/>
            <a:ext cx="13306425"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This research explores various machine learning algorithms, each with its strengths and weaknesses, to identify the most effective model for lung cancer prediction.</a:t>
            </a:r>
            <a:endParaRPr lang="en-US" sz="1450" dirty="0"/>
          </a:p>
        </p:txBody>
      </p:sp>
      <p:sp>
        <p:nvSpPr>
          <p:cNvPr id="5" name="Shape 2"/>
          <p:cNvSpPr/>
          <p:nvPr/>
        </p:nvSpPr>
        <p:spPr>
          <a:xfrm>
            <a:off x="661987" y="4608314"/>
            <a:ext cx="13306425" cy="3102531"/>
          </a:xfrm>
          <a:prstGeom prst="roundRect">
            <a:avLst>
              <a:gd name="adj" fmla="val 5487"/>
            </a:avLst>
          </a:prstGeom>
          <a:noFill/>
          <a:ln w="7620">
            <a:solidFill>
              <a:srgbClr val="000000">
                <a:alpha val="8000"/>
              </a:srgbClr>
            </a:solidFill>
            <a:prstDash val="solid"/>
          </a:ln>
        </p:spPr>
      </p:sp>
      <p:sp>
        <p:nvSpPr>
          <p:cNvPr id="6" name="Shape 3"/>
          <p:cNvSpPr/>
          <p:nvPr/>
        </p:nvSpPr>
        <p:spPr>
          <a:xfrm>
            <a:off x="669608" y="4615934"/>
            <a:ext cx="13291185" cy="544830"/>
          </a:xfrm>
          <a:prstGeom prst="rect">
            <a:avLst/>
          </a:prstGeom>
          <a:solidFill>
            <a:srgbClr val="FFFFFF">
              <a:alpha val="4000"/>
            </a:srgbClr>
          </a:solidFill>
          <a:ln/>
        </p:spPr>
      </p:sp>
      <p:sp>
        <p:nvSpPr>
          <p:cNvPr id="7" name="Text 4"/>
          <p:cNvSpPr/>
          <p:nvPr/>
        </p:nvSpPr>
        <p:spPr>
          <a:xfrm>
            <a:off x="858679" y="4737021"/>
            <a:ext cx="6263640"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Algorithm</a:t>
            </a:r>
            <a:endParaRPr lang="en-US" sz="1450" dirty="0"/>
          </a:p>
        </p:txBody>
      </p:sp>
      <p:sp>
        <p:nvSpPr>
          <p:cNvPr id="8" name="Text 5"/>
          <p:cNvSpPr/>
          <p:nvPr/>
        </p:nvSpPr>
        <p:spPr>
          <a:xfrm>
            <a:off x="7508081" y="4737021"/>
            <a:ext cx="6263640"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Description</a:t>
            </a:r>
            <a:endParaRPr lang="en-US" sz="1450" dirty="0"/>
          </a:p>
        </p:txBody>
      </p:sp>
      <p:sp>
        <p:nvSpPr>
          <p:cNvPr id="9" name="Shape 6"/>
          <p:cNvSpPr/>
          <p:nvPr/>
        </p:nvSpPr>
        <p:spPr>
          <a:xfrm>
            <a:off x="669608" y="5160764"/>
            <a:ext cx="13291185" cy="847487"/>
          </a:xfrm>
          <a:prstGeom prst="rect">
            <a:avLst/>
          </a:prstGeom>
          <a:solidFill>
            <a:srgbClr val="000000">
              <a:alpha val="4000"/>
            </a:srgbClr>
          </a:solidFill>
          <a:ln/>
        </p:spPr>
      </p:sp>
      <p:sp>
        <p:nvSpPr>
          <p:cNvPr id="10" name="Text 7"/>
          <p:cNvSpPr/>
          <p:nvPr/>
        </p:nvSpPr>
        <p:spPr>
          <a:xfrm>
            <a:off x="858679" y="5281851"/>
            <a:ext cx="6263640"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Logistic Regression</a:t>
            </a:r>
            <a:endParaRPr lang="en-US" sz="1450" dirty="0"/>
          </a:p>
        </p:txBody>
      </p:sp>
      <p:sp>
        <p:nvSpPr>
          <p:cNvPr id="11" name="Text 8"/>
          <p:cNvSpPr/>
          <p:nvPr/>
        </p:nvSpPr>
        <p:spPr>
          <a:xfrm>
            <a:off x="7508081" y="5281851"/>
            <a:ext cx="6263640"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A linear model used for binary classification, suitable for predicting the probability of lung cancer.</a:t>
            </a:r>
            <a:endParaRPr lang="en-US" sz="1450" dirty="0"/>
          </a:p>
        </p:txBody>
      </p:sp>
      <p:sp>
        <p:nvSpPr>
          <p:cNvPr id="12" name="Shape 9"/>
          <p:cNvSpPr/>
          <p:nvPr/>
        </p:nvSpPr>
        <p:spPr>
          <a:xfrm>
            <a:off x="669608" y="6008251"/>
            <a:ext cx="13291185" cy="847487"/>
          </a:xfrm>
          <a:prstGeom prst="rect">
            <a:avLst/>
          </a:prstGeom>
          <a:solidFill>
            <a:srgbClr val="FFFFFF">
              <a:alpha val="4000"/>
            </a:srgbClr>
          </a:solidFill>
          <a:ln/>
        </p:spPr>
      </p:sp>
      <p:sp>
        <p:nvSpPr>
          <p:cNvPr id="13" name="Text 10"/>
          <p:cNvSpPr/>
          <p:nvPr/>
        </p:nvSpPr>
        <p:spPr>
          <a:xfrm>
            <a:off x="858679" y="6129338"/>
            <a:ext cx="6263640"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Support Vector Machine (SVM)</a:t>
            </a:r>
            <a:endParaRPr lang="en-US" sz="1450" dirty="0"/>
          </a:p>
        </p:txBody>
      </p:sp>
      <p:sp>
        <p:nvSpPr>
          <p:cNvPr id="14" name="Text 11"/>
          <p:cNvSpPr/>
          <p:nvPr/>
        </p:nvSpPr>
        <p:spPr>
          <a:xfrm>
            <a:off x="7508081" y="6129338"/>
            <a:ext cx="6263640"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A powerful algorithm for classification, capable of finding optimal boundaries between different classes.</a:t>
            </a:r>
            <a:endParaRPr lang="en-US" sz="1450" dirty="0"/>
          </a:p>
        </p:txBody>
      </p:sp>
      <p:sp>
        <p:nvSpPr>
          <p:cNvPr id="15" name="Shape 12"/>
          <p:cNvSpPr/>
          <p:nvPr/>
        </p:nvSpPr>
        <p:spPr>
          <a:xfrm>
            <a:off x="669608" y="6855738"/>
            <a:ext cx="13291185" cy="847487"/>
          </a:xfrm>
          <a:prstGeom prst="rect">
            <a:avLst/>
          </a:prstGeom>
          <a:solidFill>
            <a:srgbClr val="000000">
              <a:alpha val="4000"/>
            </a:srgbClr>
          </a:solidFill>
          <a:ln/>
        </p:spPr>
      </p:sp>
      <p:sp>
        <p:nvSpPr>
          <p:cNvPr id="16" name="Text 13"/>
          <p:cNvSpPr/>
          <p:nvPr/>
        </p:nvSpPr>
        <p:spPr>
          <a:xfrm>
            <a:off x="858679" y="6976824"/>
            <a:ext cx="6263640" cy="302657"/>
          </a:xfrm>
          <a:prstGeom prst="rect">
            <a:avLst/>
          </a:prstGeom>
          <a:noFill/>
          <a:ln/>
        </p:spPr>
        <p:txBody>
          <a:bodyPr wrap="non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Random Forest</a:t>
            </a:r>
            <a:endParaRPr lang="en-US" sz="1450" dirty="0"/>
          </a:p>
        </p:txBody>
      </p:sp>
      <p:sp>
        <p:nvSpPr>
          <p:cNvPr id="17" name="Text 14"/>
          <p:cNvSpPr/>
          <p:nvPr/>
        </p:nvSpPr>
        <p:spPr>
          <a:xfrm>
            <a:off x="7508081" y="6976824"/>
            <a:ext cx="6263640" cy="605314"/>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Montserrat" pitchFamily="34" charset="0"/>
                <a:ea typeface="Montserrat" pitchFamily="34" charset="-122"/>
                <a:cs typeface="Montserrat" pitchFamily="34" charset="-120"/>
              </a:rPr>
              <a:t>An ensemble method that combines multiple decision trees, improving prediction accuracy and robustness.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0197"/>
          </a:xfrm>
          <a:prstGeom prst="rect">
            <a:avLst/>
          </a:prstGeom>
        </p:spPr>
      </p:pic>
      <p:sp>
        <p:nvSpPr>
          <p:cNvPr id="3" name="Text 0"/>
          <p:cNvSpPr/>
          <p:nvPr/>
        </p:nvSpPr>
        <p:spPr>
          <a:xfrm>
            <a:off x="708422" y="3086814"/>
            <a:ext cx="10014942" cy="665798"/>
          </a:xfrm>
          <a:prstGeom prst="rect">
            <a:avLst/>
          </a:prstGeom>
          <a:noFill/>
          <a:ln/>
        </p:spPr>
        <p:txBody>
          <a:bodyPr wrap="none" lIns="0" tIns="0" rIns="0" bIns="0" rtlCol="0" anchor="t"/>
          <a:lstStyle/>
          <a:p>
            <a:pPr marL="0" indent="0">
              <a:lnSpc>
                <a:spcPts val="5200"/>
              </a:lnSpc>
              <a:buNone/>
            </a:pPr>
            <a:r>
              <a:rPr lang="en-US" sz="4150" b="1" dirty="0">
                <a:solidFill>
                  <a:srgbClr val="7068F4"/>
                </a:solidFill>
                <a:latin typeface="Barlow Bold" pitchFamily="34" charset="0"/>
                <a:ea typeface="Barlow Bold" pitchFamily="34" charset="-122"/>
                <a:cs typeface="Barlow Bold" pitchFamily="34" charset="-120"/>
              </a:rPr>
              <a:t>Model Evaluation and Performance Metrics</a:t>
            </a:r>
            <a:endParaRPr lang="en-US" sz="4150" dirty="0"/>
          </a:p>
        </p:txBody>
      </p:sp>
      <p:sp>
        <p:nvSpPr>
          <p:cNvPr id="4" name="Text 1"/>
          <p:cNvSpPr/>
          <p:nvPr/>
        </p:nvSpPr>
        <p:spPr>
          <a:xfrm>
            <a:off x="708422" y="4056221"/>
            <a:ext cx="13213556" cy="647700"/>
          </a:xfrm>
          <a:prstGeom prst="rect">
            <a:avLst/>
          </a:prstGeom>
          <a:noFill/>
          <a:ln/>
        </p:spPr>
        <p:txBody>
          <a:bodyPr wrap="square" lIns="0" tIns="0" rIns="0" bIns="0" rtlCol="0" anchor="t"/>
          <a:lstStyle/>
          <a:p>
            <a:pPr marL="0" indent="0">
              <a:lnSpc>
                <a:spcPts val="2550"/>
              </a:lnSpc>
              <a:buNone/>
            </a:pPr>
            <a:r>
              <a:rPr lang="en-US" sz="1550" dirty="0">
                <a:solidFill>
                  <a:srgbClr val="272525"/>
                </a:solidFill>
                <a:latin typeface="Montserrat" pitchFamily="34" charset="0"/>
                <a:ea typeface="Montserrat" pitchFamily="34" charset="-122"/>
                <a:cs typeface="Montserrat" pitchFamily="34" charset="-120"/>
              </a:rPr>
              <a:t>The performance of the developed models is rigorously evaluated using appropriate metrics, ensuring the models' reliability and effectiveness in predicting lung cancer.</a:t>
            </a:r>
            <a:endParaRPr lang="en-US" sz="1550" dirty="0"/>
          </a:p>
        </p:txBody>
      </p:sp>
      <p:pic>
        <p:nvPicPr>
          <p:cNvPr id="5" name="Image 1" descr="preencoded.png"/>
          <p:cNvPicPr>
            <a:picLocks noChangeAspect="1"/>
          </p:cNvPicPr>
          <p:nvPr/>
        </p:nvPicPr>
        <p:blipFill>
          <a:blip r:embed="rId4"/>
          <a:stretch>
            <a:fillRect/>
          </a:stretch>
        </p:blipFill>
        <p:spPr>
          <a:xfrm>
            <a:off x="708422" y="4931569"/>
            <a:ext cx="4404479" cy="809625"/>
          </a:xfrm>
          <a:prstGeom prst="rect">
            <a:avLst/>
          </a:prstGeom>
        </p:spPr>
      </p:pic>
      <p:sp>
        <p:nvSpPr>
          <p:cNvPr id="6" name="Text 2"/>
          <p:cNvSpPr/>
          <p:nvPr/>
        </p:nvSpPr>
        <p:spPr>
          <a:xfrm>
            <a:off x="910828" y="6044803"/>
            <a:ext cx="2663309" cy="332899"/>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Accuracy</a:t>
            </a:r>
            <a:endParaRPr lang="en-US" sz="2050" dirty="0"/>
          </a:p>
        </p:txBody>
      </p:sp>
      <p:sp>
        <p:nvSpPr>
          <p:cNvPr id="7" name="Text 3"/>
          <p:cNvSpPr/>
          <p:nvPr/>
        </p:nvSpPr>
        <p:spPr>
          <a:xfrm>
            <a:off x="910828" y="6499146"/>
            <a:ext cx="3999667" cy="647700"/>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The proportion of correctly predicted cases.</a:t>
            </a:r>
            <a:endParaRPr lang="en-US" sz="1550" dirty="0"/>
          </a:p>
        </p:txBody>
      </p:sp>
      <p:pic>
        <p:nvPicPr>
          <p:cNvPr id="8" name="Image 2" descr="preencoded.png"/>
          <p:cNvPicPr>
            <a:picLocks noChangeAspect="1"/>
          </p:cNvPicPr>
          <p:nvPr/>
        </p:nvPicPr>
        <p:blipFill>
          <a:blip r:embed="rId5"/>
          <a:stretch>
            <a:fillRect/>
          </a:stretch>
        </p:blipFill>
        <p:spPr>
          <a:xfrm>
            <a:off x="5112901" y="4931569"/>
            <a:ext cx="4404479" cy="809625"/>
          </a:xfrm>
          <a:prstGeom prst="rect">
            <a:avLst/>
          </a:prstGeom>
        </p:spPr>
      </p:pic>
      <p:sp>
        <p:nvSpPr>
          <p:cNvPr id="9" name="Text 4"/>
          <p:cNvSpPr/>
          <p:nvPr/>
        </p:nvSpPr>
        <p:spPr>
          <a:xfrm>
            <a:off x="5315307" y="6044803"/>
            <a:ext cx="2663309" cy="332899"/>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Precision</a:t>
            </a:r>
            <a:endParaRPr lang="en-US" sz="2050" dirty="0"/>
          </a:p>
        </p:txBody>
      </p:sp>
      <p:sp>
        <p:nvSpPr>
          <p:cNvPr id="10" name="Text 5"/>
          <p:cNvSpPr/>
          <p:nvPr/>
        </p:nvSpPr>
        <p:spPr>
          <a:xfrm>
            <a:off x="5315307" y="6499146"/>
            <a:ext cx="3999667" cy="971550"/>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The proportion of correctly predicted positive cases among all cases predicted as positive.</a:t>
            </a:r>
            <a:endParaRPr lang="en-US" sz="1550" dirty="0"/>
          </a:p>
        </p:txBody>
      </p:sp>
      <p:pic>
        <p:nvPicPr>
          <p:cNvPr id="11" name="Image 3" descr="preencoded.png"/>
          <p:cNvPicPr>
            <a:picLocks noChangeAspect="1"/>
          </p:cNvPicPr>
          <p:nvPr/>
        </p:nvPicPr>
        <p:blipFill>
          <a:blip r:embed="rId6"/>
          <a:stretch>
            <a:fillRect/>
          </a:stretch>
        </p:blipFill>
        <p:spPr>
          <a:xfrm>
            <a:off x="9517380" y="4931569"/>
            <a:ext cx="4404479" cy="809625"/>
          </a:xfrm>
          <a:prstGeom prst="rect">
            <a:avLst/>
          </a:prstGeom>
        </p:spPr>
      </p:pic>
      <p:sp>
        <p:nvSpPr>
          <p:cNvPr id="12" name="Text 6"/>
          <p:cNvSpPr/>
          <p:nvPr/>
        </p:nvSpPr>
        <p:spPr>
          <a:xfrm>
            <a:off x="9719786" y="6044803"/>
            <a:ext cx="2663309" cy="332899"/>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Barlow Bold" pitchFamily="34" charset="0"/>
                <a:ea typeface="Barlow Bold" pitchFamily="34" charset="-122"/>
                <a:cs typeface="Barlow Bold" pitchFamily="34" charset="-120"/>
              </a:rPr>
              <a:t>Recall</a:t>
            </a:r>
            <a:endParaRPr lang="en-US" sz="2050" dirty="0"/>
          </a:p>
        </p:txBody>
      </p:sp>
      <p:sp>
        <p:nvSpPr>
          <p:cNvPr id="13" name="Text 7"/>
          <p:cNvSpPr/>
          <p:nvPr/>
        </p:nvSpPr>
        <p:spPr>
          <a:xfrm>
            <a:off x="9719786" y="6499146"/>
            <a:ext cx="3999667" cy="971550"/>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The proportion of correctly predicted positive cases among all actual positive cases.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587454" y="461486"/>
            <a:ext cx="6748582" cy="552093"/>
          </a:xfrm>
          <a:prstGeom prst="rect">
            <a:avLst/>
          </a:prstGeom>
          <a:noFill/>
          <a:ln/>
        </p:spPr>
        <p:txBody>
          <a:bodyPr wrap="none" lIns="0" tIns="0" rIns="0" bIns="0" rtlCol="0" anchor="t"/>
          <a:lstStyle/>
          <a:p>
            <a:pPr marL="0" indent="0">
              <a:lnSpc>
                <a:spcPts val="4300"/>
              </a:lnSpc>
              <a:buNone/>
            </a:pPr>
            <a:r>
              <a:rPr lang="en-US" sz="3450" b="1" dirty="0">
                <a:solidFill>
                  <a:srgbClr val="7068F4"/>
                </a:solidFill>
                <a:latin typeface="Barlow Bold" pitchFamily="34" charset="0"/>
                <a:ea typeface="Barlow Bold" pitchFamily="34" charset="-122"/>
                <a:cs typeface="Barlow Bold" pitchFamily="34" charset="-120"/>
              </a:rPr>
              <a:t>Results and Discussion of Findings</a:t>
            </a:r>
            <a:endParaRPr lang="en-US" sz="3450" dirty="0"/>
          </a:p>
        </p:txBody>
      </p:sp>
      <p:sp>
        <p:nvSpPr>
          <p:cNvPr id="4" name="Text 1"/>
          <p:cNvSpPr/>
          <p:nvPr/>
        </p:nvSpPr>
        <p:spPr>
          <a:xfrm>
            <a:off x="587454" y="1265277"/>
            <a:ext cx="7969091" cy="805815"/>
          </a:xfrm>
          <a:prstGeom prst="rect">
            <a:avLst/>
          </a:prstGeom>
          <a:noFill/>
          <a:ln/>
        </p:spPr>
        <p:txBody>
          <a:bodyPr wrap="square" lIns="0" tIns="0" rIns="0" bIns="0" rtlCol="0" anchor="t"/>
          <a:lstStyle/>
          <a:p>
            <a:pPr marL="0" indent="0">
              <a:lnSpc>
                <a:spcPts val="2100"/>
              </a:lnSpc>
              <a:buNone/>
            </a:pPr>
            <a:r>
              <a:rPr lang="en-US" sz="1300" dirty="0">
                <a:solidFill>
                  <a:srgbClr val="272525"/>
                </a:solidFill>
                <a:latin typeface="Montserrat" pitchFamily="34" charset="0"/>
                <a:ea typeface="Montserrat" pitchFamily="34" charset="-122"/>
                <a:cs typeface="Montserrat" pitchFamily="34" charset="-120"/>
              </a:rPr>
              <a:t>The results demonstrate the effectiveness of machine learning in predicting lung cancer with promising performance metrics. The study identifies specific factors that contribute to lung cancer development.</a:t>
            </a:r>
            <a:endParaRPr lang="en-US" sz="1300" dirty="0"/>
          </a:p>
        </p:txBody>
      </p:sp>
      <p:pic>
        <p:nvPicPr>
          <p:cNvPr id="5" name="Image 1" descr="preencoded.png"/>
          <p:cNvPicPr>
            <a:picLocks noChangeAspect="1"/>
          </p:cNvPicPr>
          <p:nvPr/>
        </p:nvPicPr>
        <p:blipFill>
          <a:blip r:embed="rId4"/>
          <a:stretch>
            <a:fillRect/>
          </a:stretch>
        </p:blipFill>
        <p:spPr>
          <a:xfrm>
            <a:off x="587454" y="2259925"/>
            <a:ext cx="419576" cy="419576"/>
          </a:xfrm>
          <a:prstGeom prst="rect">
            <a:avLst/>
          </a:prstGeom>
        </p:spPr>
      </p:pic>
      <p:sp>
        <p:nvSpPr>
          <p:cNvPr id="6" name="Text 2"/>
          <p:cNvSpPr/>
          <p:nvPr/>
        </p:nvSpPr>
        <p:spPr>
          <a:xfrm>
            <a:off x="587454" y="2847261"/>
            <a:ext cx="2208490" cy="275987"/>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High Accuracy</a:t>
            </a:r>
            <a:endParaRPr lang="en-US" sz="1700" dirty="0"/>
          </a:p>
        </p:txBody>
      </p:sp>
      <p:sp>
        <p:nvSpPr>
          <p:cNvPr id="7" name="Text 3"/>
          <p:cNvSpPr/>
          <p:nvPr/>
        </p:nvSpPr>
        <p:spPr>
          <a:xfrm>
            <a:off x="587454" y="3223855"/>
            <a:ext cx="7969091" cy="53721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The models achieved high accuracy in predicting lung cancer, indicating their potential for clinical application.</a:t>
            </a:r>
            <a:endParaRPr lang="en-US" sz="1300" dirty="0"/>
          </a:p>
        </p:txBody>
      </p:sp>
      <p:pic>
        <p:nvPicPr>
          <p:cNvPr id="8" name="Image 2" descr="preencoded.png"/>
          <p:cNvPicPr>
            <a:picLocks noChangeAspect="1"/>
          </p:cNvPicPr>
          <p:nvPr/>
        </p:nvPicPr>
        <p:blipFill>
          <a:blip r:embed="rId5"/>
          <a:stretch>
            <a:fillRect/>
          </a:stretch>
        </p:blipFill>
        <p:spPr>
          <a:xfrm>
            <a:off x="587454" y="4264581"/>
            <a:ext cx="419576" cy="419576"/>
          </a:xfrm>
          <a:prstGeom prst="rect">
            <a:avLst/>
          </a:prstGeom>
        </p:spPr>
      </p:pic>
      <p:sp>
        <p:nvSpPr>
          <p:cNvPr id="9" name="Text 4"/>
          <p:cNvSpPr/>
          <p:nvPr/>
        </p:nvSpPr>
        <p:spPr>
          <a:xfrm>
            <a:off x="587454" y="4851916"/>
            <a:ext cx="2208490" cy="275987"/>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Key Predictors</a:t>
            </a:r>
            <a:endParaRPr lang="en-US" sz="1700" dirty="0"/>
          </a:p>
        </p:txBody>
      </p:sp>
      <p:sp>
        <p:nvSpPr>
          <p:cNvPr id="10" name="Text 5"/>
          <p:cNvSpPr/>
          <p:nvPr/>
        </p:nvSpPr>
        <p:spPr>
          <a:xfrm>
            <a:off x="587454" y="5228511"/>
            <a:ext cx="7969091" cy="53721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Certain features, such as age, smoking history, and family history, were identified as strong predictors of lung cancer.</a:t>
            </a:r>
            <a:endParaRPr lang="en-US" sz="1300" dirty="0"/>
          </a:p>
        </p:txBody>
      </p:sp>
      <p:pic>
        <p:nvPicPr>
          <p:cNvPr id="11" name="Image 3" descr="preencoded.png"/>
          <p:cNvPicPr>
            <a:picLocks noChangeAspect="1"/>
          </p:cNvPicPr>
          <p:nvPr/>
        </p:nvPicPr>
        <p:blipFill>
          <a:blip r:embed="rId6"/>
          <a:stretch>
            <a:fillRect/>
          </a:stretch>
        </p:blipFill>
        <p:spPr>
          <a:xfrm>
            <a:off x="587454" y="6269236"/>
            <a:ext cx="419576" cy="419576"/>
          </a:xfrm>
          <a:prstGeom prst="rect">
            <a:avLst/>
          </a:prstGeom>
        </p:spPr>
      </p:pic>
      <p:sp>
        <p:nvSpPr>
          <p:cNvPr id="12" name="Text 6"/>
          <p:cNvSpPr/>
          <p:nvPr/>
        </p:nvSpPr>
        <p:spPr>
          <a:xfrm>
            <a:off x="587454" y="6856571"/>
            <a:ext cx="2208490" cy="275987"/>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Limitations</a:t>
            </a:r>
            <a:endParaRPr lang="en-US" sz="1700" dirty="0"/>
          </a:p>
        </p:txBody>
      </p:sp>
      <p:sp>
        <p:nvSpPr>
          <p:cNvPr id="13" name="Text 7"/>
          <p:cNvSpPr/>
          <p:nvPr/>
        </p:nvSpPr>
        <p:spPr>
          <a:xfrm>
            <a:off x="587454" y="7233166"/>
            <a:ext cx="7969091" cy="53721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The study also acknowledges limitations, such as the availability of data and the need for further validation.</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24520"/>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 and Future Research Directions</a:t>
            </a:r>
            <a:endParaRPr lang="en-US" sz="4450" dirty="0"/>
          </a:p>
        </p:txBody>
      </p:sp>
      <p:sp>
        <p:nvSpPr>
          <p:cNvPr id="4" name="Text 1"/>
          <p:cNvSpPr/>
          <p:nvPr/>
        </p:nvSpPr>
        <p:spPr>
          <a:xfrm>
            <a:off x="758309" y="2674858"/>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research highlights the potential of machine learning to aid in the early detection and diagnosis of lung cancer. The findings suggest that machine learning models can contribute to personalized medicine and improve patient outcomes.</a:t>
            </a:r>
            <a:endParaRPr lang="en-US" sz="1700" dirty="0"/>
          </a:p>
        </p:txBody>
      </p:sp>
      <p:sp>
        <p:nvSpPr>
          <p:cNvPr id="5" name="Shape 2"/>
          <p:cNvSpPr/>
          <p:nvPr/>
        </p:nvSpPr>
        <p:spPr>
          <a:xfrm>
            <a:off x="758309" y="4305419"/>
            <a:ext cx="3705463" cy="2999542"/>
          </a:xfrm>
          <a:prstGeom prst="roundRect">
            <a:avLst>
              <a:gd name="adj" fmla="val 6501"/>
            </a:avLst>
          </a:prstGeom>
          <a:solidFill>
            <a:srgbClr val="EEEFF5"/>
          </a:solidFill>
          <a:ln/>
          <a:effectLst>
            <a:outerShdw blurRad="53340" dist="26670" dir="13500000" algn="bl" rotWithShape="0">
              <a:srgbClr val="FFFFFF">
                <a:alpha val="70000"/>
              </a:srgbClr>
            </a:outerShdw>
          </a:effectLst>
        </p:spPr>
      </p:sp>
      <p:sp>
        <p:nvSpPr>
          <p:cNvPr id="6" name="Text 3"/>
          <p:cNvSpPr/>
          <p:nvPr/>
        </p:nvSpPr>
        <p:spPr>
          <a:xfrm>
            <a:off x="974884" y="452199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Future Research</a:t>
            </a:r>
            <a:endParaRPr lang="en-US" sz="2200" dirty="0"/>
          </a:p>
        </p:txBody>
      </p:sp>
      <p:sp>
        <p:nvSpPr>
          <p:cNvPr id="7" name="Text 4"/>
          <p:cNvSpPr/>
          <p:nvPr/>
        </p:nvSpPr>
        <p:spPr>
          <a:xfrm>
            <a:off x="974884" y="5008126"/>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Future research should focus on improving model accuracy, incorporating new data sources, and developing more robust and interpretable models.</a:t>
            </a:r>
            <a:endParaRPr lang="en-US" sz="1700" dirty="0"/>
          </a:p>
        </p:txBody>
      </p:sp>
      <p:sp>
        <p:nvSpPr>
          <p:cNvPr id="8" name="Shape 5"/>
          <p:cNvSpPr/>
          <p:nvPr/>
        </p:nvSpPr>
        <p:spPr>
          <a:xfrm>
            <a:off x="4680347" y="4305419"/>
            <a:ext cx="3705463" cy="2999542"/>
          </a:xfrm>
          <a:prstGeom prst="roundRect">
            <a:avLst>
              <a:gd name="adj" fmla="val 6501"/>
            </a:avLst>
          </a:prstGeom>
          <a:solidFill>
            <a:srgbClr val="EEEFF5"/>
          </a:solidFill>
          <a:ln/>
          <a:effectLst>
            <a:outerShdw blurRad="53340" dist="26670" dir="13500000" algn="bl" rotWithShape="0">
              <a:srgbClr val="FFFFFF">
                <a:alpha val="70000"/>
              </a:srgbClr>
            </a:outerShdw>
          </a:effectLst>
        </p:spPr>
      </p:sp>
      <p:sp>
        <p:nvSpPr>
          <p:cNvPr id="9" name="Text 6"/>
          <p:cNvSpPr/>
          <p:nvPr/>
        </p:nvSpPr>
        <p:spPr>
          <a:xfrm>
            <a:off x="4896922" y="452199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Clinical Applications</a:t>
            </a:r>
            <a:endParaRPr lang="en-US" sz="2200" dirty="0"/>
          </a:p>
        </p:txBody>
      </p:sp>
      <p:sp>
        <p:nvSpPr>
          <p:cNvPr id="10" name="Text 7"/>
          <p:cNvSpPr/>
          <p:nvPr/>
        </p:nvSpPr>
        <p:spPr>
          <a:xfrm>
            <a:off x="4896922" y="5008126"/>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The models developed in this research have the potential to be implemented in clinical settings, assisting physicians in making informed decisions.</a:t>
            </a:r>
            <a:endParaRPr lang="en-US" sz="1700" dirty="0"/>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TotalTime>
  <Words>697</Words>
  <Application>Microsoft Office PowerPoint</Application>
  <PresentationFormat>Custom</PresentationFormat>
  <Paragraphs>76</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Tw Cen MT</vt:lpstr>
      <vt:lpstr>Barlow Bold</vt:lpstr>
      <vt:lpstr>Montserrat</vt:lpstr>
      <vt:lpstr>Times New Roman</vt:lpstr>
      <vt:lpstr>Arial</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Vikash Sharma</cp:lastModifiedBy>
  <cp:revision>2</cp:revision>
  <dcterms:created xsi:type="dcterms:W3CDTF">2024-10-04T15:37:23Z</dcterms:created>
  <dcterms:modified xsi:type="dcterms:W3CDTF">2024-10-06T08:29:04Z</dcterms:modified>
</cp:coreProperties>
</file>